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bc98ab2df53a716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bc98ab2df53a716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bc98ab2df53a716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bc98ab2df53a716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bc98ab2df53a716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bc98ab2df53a716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bc98ab2df53a716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bc98ab2df53a716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bc98ab2df53a716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bc98ab2df53a716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bc98ab2df53a716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bc98ab2df53a716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bc98ab2df53a716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bc98ab2df53a716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6c2273741d9430fa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6c2273741d9430fa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6c2273741d9430fa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6c2273741d9430fa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6c2273741d9430fa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6c2273741d9430fa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9594d055a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9594d055a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3bef61767cee5b6a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3bef61767cee5b6a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bef61767cee5b6a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bef61767cee5b6a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3bef61767cee5b6a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3bef61767cee5b6a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3bef61767cee5b6a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3bef61767cee5b6a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3bef61767cee5b6a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3bef61767cee5b6a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bef61767cee5b6a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bef61767cee5b6a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bef61767cee5b6a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bef61767cee5b6a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3bef61767cee5b6a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3bef61767cee5b6a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3bef61767cee5b6a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3bef61767cee5b6a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3bef61767cee5b6a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3bef61767cee5b6a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5c9c9128f09b33d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5c9c9128f09b33d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3bef61767cee5b6a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3bef61767cee5b6a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3bef61767cee5b6a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3bef61767cee5b6a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3bef61767cee5b6a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3bef61767cee5b6a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5c9c9128f09b33d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5c9c9128f09b33d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ba2020b954d5c34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ba2020b954d5c3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ba2020b954d5c34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ba2020b954d5c34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7ba2020b954d5c34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7ba2020b954d5c34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95f52c69ae71ca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95f52c69ae71ca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bc98ab2df53a716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bc98ab2df53a71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Health information and basic medical statistics</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Dr. Ezhil arasi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Components of a health information system</a:t>
            </a:r>
            <a:endParaRPr/>
          </a:p>
        </p:txBody>
      </p:sp>
      <p:sp>
        <p:nvSpPr>
          <p:cNvPr id="109" name="Google Shape;109;p22"/>
          <p:cNvSpPr txBox="1">
            <a:spLocks noGrp="1"/>
          </p:cNvSpPr>
          <p:nvPr>
            <p:ph type="body" idx="1"/>
          </p:nvPr>
        </p:nvSpPr>
        <p:spPr>
          <a:xfrm>
            <a:off x="311700" y="1263239"/>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Demography and vital events</a:t>
            </a:r>
            <a:endParaRPr/>
          </a:p>
          <a:p>
            <a:pPr marL="457200" lvl="0" indent="-342900" algn="l" rtl="0">
              <a:spcBef>
                <a:spcPts val="0"/>
              </a:spcBef>
              <a:spcAft>
                <a:spcPts val="0"/>
              </a:spcAft>
              <a:buSzPts val="1800"/>
              <a:buAutoNum type="arabicPeriod"/>
            </a:pPr>
            <a:r>
              <a:rPr lang="en"/>
              <a:t>Environmental health statistics</a:t>
            </a:r>
            <a:endParaRPr/>
          </a:p>
          <a:p>
            <a:pPr marL="457200" lvl="0" indent="-342900" algn="l" rtl="0">
              <a:spcBef>
                <a:spcPts val="0"/>
              </a:spcBef>
              <a:spcAft>
                <a:spcPts val="0"/>
              </a:spcAft>
              <a:buSzPts val="1800"/>
              <a:buAutoNum type="arabicPeriod"/>
            </a:pPr>
            <a:r>
              <a:rPr lang="en"/>
              <a:t>health status : mortality, mobility, disability, and quality of life.</a:t>
            </a:r>
            <a:endParaRPr/>
          </a:p>
          <a:p>
            <a:pPr marL="457200" lvl="0" indent="-342900" algn="l" rtl="0">
              <a:spcBef>
                <a:spcPts val="0"/>
              </a:spcBef>
              <a:spcAft>
                <a:spcPts val="0"/>
              </a:spcAft>
              <a:buSzPts val="1800"/>
              <a:buAutoNum type="arabicPeriod"/>
            </a:pPr>
            <a:r>
              <a:rPr lang="en"/>
              <a:t>Health resources : facilities, beds, manpower.</a:t>
            </a:r>
            <a:endParaRPr/>
          </a:p>
          <a:p>
            <a:pPr marL="457200" lvl="0" indent="-342900" algn="l" rtl="0">
              <a:spcBef>
                <a:spcPts val="0"/>
              </a:spcBef>
              <a:spcAft>
                <a:spcPts val="0"/>
              </a:spcAft>
              <a:buSzPts val="1800"/>
              <a:buAutoNum type="arabicPeriod"/>
            </a:pPr>
            <a:r>
              <a:rPr lang="en"/>
              <a:t>Utilisation and non utilisation of health services attendance, admissions, waiting list.</a:t>
            </a:r>
            <a:endParaRPr/>
          </a:p>
          <a:p>
            <a:pPr marL="457200" lvl="0" indent="-342900" algn="l" rtl="0">
              <a:spcBef>
                <a:spcPts val="0"/>
              </a:spcBef>
              <a:spcAft>
                <a:spcPts val="0"/>
              </a:spcAft>
              <a:buSzPts val="1800"/>
              <a:buAutoNum type="arabicPeriod"/>
            </a:pPr>
            <a:r>
              <a:rPr lang="en"/>
              <a:t>Indices of outcome of medical care</a:t>
            </a:r>
            <a:endParaRPr/>
          </a:p>
          <a:p>
            <a:pPr marL="457200" lvl="0" indent="-342900" algn="l" rtl="0">
              <a:spcBef>
                <a:spcPts val="0"/>
              </a:spcBef>
              <a:spcAft>
                <a:spcPts val="0"/>
              </a:spcAft>
              <a:buSzPts val="1800"/>
              <a:buAutoNum type="arabicPeriod"/>
            </a:pPr>
            <a:r>
              <a:rPr lang="en"/>
              <a:t>Financial statistics related to the particular objective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Uses of health information</a:t>
            </a:r>
            <a:endParaRPr/>
          </a:p>
        </p:txBody>
      </p:sp>
      <p:sp>
        <p:nvSpPr>
          <p:cNvPr id="115" name="Google Shape;11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Measure the health status of the people and to quantify their healthcare needs.</a:t>
            </a:r>
            <a:endParaRPr/>
          </a:p>
          <a:p>
            <a:pPr marL="457200" lvl="0" indent="-342900" algn="l" rtl="0">
              <a:spcBef>
                <a:spcPts val="0"/>
              </a:spcBef>
              <a:spcAft>
                <a:spcPts val="0"/>
              </a:spcAft>
              <a:buSzPts val="1800"/>
              <a:buAutoNum type="arabicPeriod"/>
            </a:pPr>
            <a:r>
              <a:rPr lang="en"/>
              <a:t>For local National and international comparison of health status</a:t>
            </a:r>
            <a:endParaRPr/>
          </a:p>
          <a:p>
            <a:pPr marL="457200" lvl="0" indent="-342900" algn="l" rtl="0">
              <a:spcBef>
                <a:spcPts val="0"/>
              </a:spcBef>
              <a:spcAft>
                <a:spcPts val="0"/>
              </a:spcAft>
              <a:buSzPts val="1800"/>
              <a:buAutoNum type="arabicPeriod"/>
            </a:pPr>
            <a:r>
              <a:rPr lang="en"/>
              <a:t>For planning administration and effective management of health services and programs</a:t>
            </a:r>
            <a:endParaRPr/>
          </a:p>
          <a:p>
            <a:pPr marL="457200" lvl="0" indent="-342900" algn="l" rtl="0">
              <a:spcBef>
                <a:spcPts val="0"/>
              </a:spcBef>
              <a:spcAft>
                <a:spcPts val="0"/>
              </a:spcAft>
              <a:buSzPts val="1800"/>
              <a:buAutoNum type="arabicPeriod"/>
            </a:pPr>
            <a:r>
              <a:rPr lang="en"/>
              <a:t>for assessing whether health services are completing their objectives in terms of their effectiveness and efficiency</a:t>
            </a:r>
            <a:endParaRPr/>
          </a:p>
          <a:p>
            <a:pPr marL="457200" lvl="0" indent="-342900" algn="l" rtl="0">
              <a:spcBef>
                <a:spcPts val="0"/>
              </a:spcBef>
              <a:spcAft>
                <a:spcPts val="0"/>
              </a:spcAft>
              <a:buSzPts val="1800"/>
              <a:buAutoNum type="arabicPeriod"/>
            </a:pPr>
            <a:r>
              <a:rPr lang="en"/>
              <a:t>for assessing the attitudes and degree of satisfaction of the beneficiaries with the health system</a:t>
            </a:r>
            <a:endParaRPr/>
          </a:p>
          <a:p>
            <a:pPr marL="457200" lvl="0" indent="-342900" algn="l" rtl="0">
              <a:spcBef>
                <a:spcPts val="0"/>
              </a:spcBef>
              <a:spcAft>
                <a:spcPts val="0"/>
              </a:spcAft>
              <a:buSzPts val="1800"/>
              <a:buAutoNum type="arabicPeriod"/>
            </a:pPr>
            <a:r>
              <a:rPr lang="en"/>
              <a:t>For research into particular problems of health and disease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Sources of health information</a:t>
            </a:r>
            <a:endParaRPr/>
          </a:p>
        </p:txBody>
      </p:sp>
      <p:sp>
        <p:nvSpPr>
          <p:cNvPr id="121" name="Google Shape;12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Census</a:t>
            </a:r>
            <a:endParaRPr/>
          </a:p>
          <a:p>
            <a:pPr marL="457200" lvl="0" indent="-342900" algn="l" rtl="0">
              <a:spcBef>
                <a:spcPts val="0"/>
              </a:spcBef>
              <a:spcAft>
                <a:spcPts val="0"/>
              </a:spcAft>
              <a:buSzPts val="1800"/>
              <a:buAutoNum type="arabicPeriod"/>
            </a:pPr>
            <a:r>
              <a:rPr lang="en"/>
              <a:t>Registration of vital events</a:t>
            </a:r>
            <a:endParaRPr/>
          </a:p>
          <a:p>
            <a:pPr marL="457200" lvl="0" indent="-342900" algn="l" rtl="0">
              <a:spcBef>
                <a:spcPts val="0"/>
              </a:spcBef>
              <a:spcAft>
                <a:spcPts val="0"/>
              </a:spcAft>
              <a:buSzPts val="1800"/>
              <a:buAutoNum type="arabicPeriod"/>
            </a:pPr>
            <a:r>
              <a:rPr lang="en"/>
              <a:t>Sample registration system</a:t>
            </a:r>
            <a:endParaRPr/>
          </a:p>
          <a:p>
            <a:pPr marL="457200" lvl="0" indent="-342900" algn="l" rtl="0">
              <a:spcBef>
                <a:spcPts val="0"/>
              </a:spcBef>
              <a:spcAft>
                <a:spcPts val="0"/>
              </a:spcAft>
              <a:buSzPts val="1800"/>
              <a:buAutoNum type="arabicPeriod"/>
            </a:pPr>
            <a:r>
              <a:rPr lang="en"/>
              <a:t>Notification of diseases</a:t>
            </a:r>
            <a:endParaRPr/>
          </a:p>
          <a:p>
            <a:pPr marL="457200" lvl="0" indent="-342900" algn="l" rtl="0">
              <a:spcBef>
                <a:spcPts val="0"/>
              </a:spcBef>
              <a:spcAft>
                <a:spcPts val="0"/>
              </a:spcAft>
              <a:buSzPts val="1800"/>
              <a:buAutoNum type="arabicPeriod"/>
            </a:pPr>
            <a:r>
              <a:rPr lang="en"/>
              <a:t>Hospital records</a:t>
            </a:r>
            <a:endParaRPr/>
          </a:p>
          <a:p>
            <a:pPr marL="457200" lvl="0" indent="-342900" algn="l" rtl="0">
              <a:spcBef>
                <a:spcPts val="0"/>
              </a:spcBef>
              <a:spcAft>
                <a:spcPts val="0"/>
              </a:spcAft>
              <a:buSzPts val="1800"/>
              <a:buAutoNum type="arabicPeriod"/>
            </a:pPr>
            <a:r>
              <a:rPr lang="en"/>
              <a:t>Disease registers</a:t>
            </a:r>
            <a:endParaRPr/>
          </a:p>
          <a:p>
            <a:pPr marL="457200" lvl="0" indent="-342900" algn="l" rtl="0">
              <a:spcBef>
                <a:spcPts val="0"/>
              </a:spcBef>
              <a:spcAft>
                <a:spcPts val="0"/>
              </a:spcAft>
              <a:buSzPts val="1800"/>
              <a:buAutoNum type="arabicPeriod"/>
            </a:pPr>
            <a:r>
              <a:rPr lang="en"/>
              <a:t>Record linkage</a:t>
            </a:r>
            <a:endParaRPr/>
          </a:p>
          <a:p>
            <a:pPr marL="457200" lvl="0" indent="-342900" algn="l" rtl="0">
              <a:spcBef>
                <a:spcPts val="0"/>
              </a:spcBef>
              <a:spcAft>
                <a:spcPts val="0"/>
              </a:spcAft>
              <a:buSzPts val="1800"/>
              <a:buAutoNum type="arabicPeriod"/>
            </a:pPr>
            <a:r>
              <a:rPr lang="en"/>
              <a:t>Epidemiological surveillance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9. Other health service records</a:t>
            </a:r>
            <a:endParaRPr/>
          </a:p>
          <a:p>
            <a:pPr marL="0" lvl="0" indent="0" algn="l" rtl="0">
              <a:spcBef>
                <a:spcPts val="1600"/>
              </a:spcBef>
              <a:spcAft>
                <a:spcPts val="0"/>
              </a:spcAft>
              <a:buNone/>
            </a:pPr>
            <a:r>
              <a:rPr lang="en"/>
              <a:t>10. Environmental health data</a:t>
            </a:r>
            <a:endParaRPr/>
          </a:p>
          <a:p>
            <a:pPr marL="0" lvl="0" indent="0" algn="l" rtl="0">
              <a:spcBef>
                <a:spcPts val="1600"/>
              </a:spcBef>
              <a:spcAft>
                <a:spcPts val="0"/>
              </a:spcAft>
              <a:buNone/>
            </a:pPr>
            <a:r>
              <a:rPr lang="en"/>
              <a:t>11. Health manpower statistics</a:t>
            </a:r>
            <a:endParaRPr/>
          </a:p>
          <a:p>
            <a:pPr marL="0" lvl="0" indent="0" algn="l" rtl="0">
              <a:spcBef>
                <a:spcPts val="1600"/>
              </a:spcBef>
              <a:spcAft>
                <a:spcPts val="0"/>
              </a:spcAft>
              <a:buNone/>
            </a:pPr>
            <a:r>
              <a:rPr lang="en"/>
              <a:t>12. Population surveys</a:t>
            </a:r>
            <a:endParaRPr/>
          </a:p>
          <a:p>
            <a:pPr marL="0" lvl="0" indent="0" algn="l" rtl="0">
              <a:spcBef>
                <a:spcPts val="1600"/>
              </a:spcBef>
              <a:spcAft>
                <a:spcPts val="0"/>
              </a:spcAft>
              <a:buNone/>
            </a:pPr>
            <a:r>
              <a:rPr lang="en"/>
              <a:t>13. Other routine statistics related to health</a:t>
            </a:r>
            <a:endParaRPr/>
          </a:p>
          <a:p>
            <a:pPr marL="0" lvl="0" indent="0" algn="l" rtl="0">
              <a:spcBef>
                <a:spcPts val="1600"/>
              </a:spcBef>
              <a:spcAft>
                <a:spcPts val="0"/>
              </a:spcAft>
              <a:buNone/>
            </a:pPr>
            <a:r>
              <a:rPr lang="en"/>
              <a:t>14. Non quantifiable information</a:t>
            </a:r>
            <a:endParaRPr/>
          </a:p>
          <a:p>
            <a:pPr marL="0" lvl="0" indent="0" algn="l" rtl="0">
              <a:spcBef>
                <a:spcPts val="16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Census</a:t>
            </a:r>
            <a:endParaRPr/>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the total process of collecting compiling and publishing demographic, economic and social data pertaining at a specified time or times, to all persons in a country or delimited territory.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Census</a:t>
            </a:r>
            <a:endParaRPr/>
          </a:p>
        </p:txBody>
      </p:sp>
      <p:sp>
        <p:nvSpPr>
          <p:cNvPr id="139" name="Google Shape;139;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Important source of health information</a:t>
            </a:r>
            <a:endParaRPr/>
          </a:p>
          <a:p>
            <a:pPr marL="457200" lvl="0" indent="-342900" algn="l" rtl="0">
              <a:spcBef>
                <a:spcPts val="0"/>
              </a:spcBef>
              <a:spcAft>
                <a:spcPts val="0"/>
              </a:spcAft>
              <a:buSzPts val="1800"/>
              <a:buChar char="●"/>
            </a:pPr>
            <a:r>
              <a:rPr lang="en"/>
              <a:t>First regular census in India was taken in 1881</a:t>
            </a:r>
            <a:endParaRPr/>
          </a:p>
          <a:p>
            <a:pPr marL="457200" lvl="0" indent="-342900" algn="l" rtl="0">
              <a:spcBef>
                <a:spcPts val="0"/>
              </a:spcBef>
              <a:spcAft>
                <a:spcPts val="0"/>
              </a:spcAft>
              <a:buSzPts val="1800"/>
              <a:buChar char="●"/>
            </a:pPr>
            <a:r>
              <a:rPr lang="en"/>
              <a:t>And others took place at 10 year intervals</a:t>
            </a:r>
            <a:endParaRPr/>
          </a:p>
          <a:p>
            <a:pPr marL="457200" lvl="0" indent="-342900" algn="l" rtl="0">
              <a:spcBef>
                <a:spcPts val="0"/>
              </a:spcBef>
              <a:spcAft>
                <a:spcPts val="0"/>
              </a:spcAft>
              <a:buSzPts val="1800"/>
              <a:buChar char="●"/>
            </a:pPr>
            <a:r>
              <a:rPr lang="en"/>
              <a:t>Legal basis of the census is provided by the census act of 1948</a:t>
            </a:r>
            <a:endParaRPr/>
          </a:p>
          <a:p>
            <a:pPr marL="457200" lvl="0" indent="-342900" algn="l" rtl="0">
              <a:spcBef>
                <a:spcPts val="0"/>
              </a:spcBef>
              <a:spcAft>
                <a:spcPts val="0"/>
              </a:spcAft>
              <a:buSzPts val="1800"/>
              <a:buChar char="●"/>
            </a:pPr>
            <a:r>
              <a:rPr lang="en"/>
              <a:t>supreme officer who directs guides and operates the census is the census commissioner for India</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Registration of vital events</a:t>
            </a:r>
            <a:endParaRPr/>
          </a:p>
        </p:txBody>
      </p:sp>
      <p:sp>
        <p:nvSpPr>
          <p:cNvPr id="145" name="Google Shape;145;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United Nations defines a vital events registration system as including “ legal registration, statistical recording and reporting of the occurrence of and the collection, compilation, presentation ,analysis and distribution of statistics pertaining to vital events ie. live births, deaths, fetal death, marriages, divorces, adoptions, legitimations, recognitions, annulments and legal separations.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central births and deaths registration act 1969</a:t>
            </a:r>
            <a:endParaRPr/>
          </a:p>
        </p:txBody>
      </p:sp>
      <p:sp>
        <p:nvSpPr>
          <p:cNvPr id="151" name="Google Shape;151;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Came into force on 1st April 1970</a:t>
            </a:r>
            <a:endParaRPr/>
          </a:p>
          <a:p>
            <a:pPr marL="457200" lvl="0" indent="-342900" algn="l" rtl="0">
              <a:spcBef>
                <a:spcPts val="0"/>
              </a:spcBef>
              <a:spcAft>
                <a:spcPts val="0"/>
              </a:spcAft>
              <a:buSzPts val="1800"/>
              <a:buChar char="●"/>
            </a:pPr>
            <a:r>
              <a:rPr lang="en"/>
              <a:t>Time limit for registering the event of birth and death is within 21 days</a:t>
            </a:r>
            <a:endParaRPr/>
          </a:p>
          <a:p>
            <a:pPr marL="457200" lvl="0" indent="-342900" algn="l" rtl="0">
              <a:spcBef>
                <a:spcPts val="0"/>
              </a:spcBef>
              <a:spcAft>
                <a:spcPts val="0"/>
              </a:spcAft>
              <a:buSzPts val="1800"/>
              <a:buChar char="●"/>
            </a:pPr>
            <a:r>
              <a:rPr lang="en"/>
              <a:t>In case of default of fine can be imposed</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Sample registration system</a:t>
            </a:r>
            <a:endParaRPr/>
          </a:p>
        </p:txBody>
      </p:sp>
      <p:sp>
        <p:nvSpPr>
          <p:cNvPr id="157" name="Google Shape;157;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dual record system consisting of continuous enumeration of births and deaths by an enumerator and an independent survey every 6 months by an investigator supervisor</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Notification of diseases</a:t>
            </a:r>
            <a:endParaRPr/>
          </a:p>
        </p:txBody>
      </p:sp>
      <p:sp>
        <p:nvSpPr>
          <p:cNvPr id="163" name="Google Shape;163;p31"/>
          <p:cNvSpPr txBox="1">
            <a:spLocks noGrp="1"/>
          </p:cNvSpPr>
          <p:nvPr>
            <p:ph type="body" idx="1"/>
          </p:nvPr>
        </p:nvSpPr>
        <p:spPr>
          <a:xfrm>
            <a:off x="311700" y="1152475"/>
            <a:ext cx="8520600" cy="340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Purpose is to effect prevention and control of the disease. </a:t>
            </a:r>
            <a:endParaRPr/>
          </a:p>
          <a:p>
            <a:pPr marL="0" lvl="0" indent="0" algn="l" rtl="0">
              <a:spcBef>
                <a:spcPts val="1600"/>
              </a:spcBef>
              <a:spcAft>
                <a:spcPts val="0"/>
              </a:spcAft>
              <a:buNone/>
            </a:pPr>
            <a:r>
              <a:rPr lang="en"/>
              <a:t>Notification is also a valuable source of morbidity data ie the incidence and distribution of certain specified diseases which are notifiable.</a:t>
            </a:r>
            <a:endParaRPr/>
          </a:p>
          <a:p>
            <a:pPr marL="0" lvl="0" indent="0" algn="l" rtl="0">
              <a:spcBef>
                <a:spcPts val="1600"/>
              </a:spcBef>
              <a:spcAft>
                <a:spcPts val="0"/>
              </a:spcAft>
              <a:buNone/>
            </a:pPr>
            <a:r>
              <a:rPr lang="en"/>
              <a:t>At the international level the following diseases are notifiable to WHO in Geneva under the international health regulations viz. Cholera plague yellow fever</a:t>
            </a:r>
            <a:endParaRPr/>
          </a:p>
          <a:p>
            <a:pPr marL="0" lvl="0" indent="0" algn="l" rtl="0">
              <a:spcBef>
                <a:spcPts val="1600"/>
              </a:spcBef>
              <a:spcAft>
                <a:spcPts val="1600"/>
              </a:spcAft>
              <a:buNone/>
            </a:pPr>
            <a:r>
              <a:rPr lang="en"/>
              <a:t>Currently the reporting responsibility fall on the health workers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Health information </a:t>
            </a:r>
            <a:endParaRPr/>
          </a:p>
        </p:txBody>
      </p:sp>
      <p:sp>
        <p:nvSpPr>
          <p:cNvPr id="61" name="Google Shape;61;p14"/>
          <p:cNvSpPr txBox="1">
            <a:spLocks noGrp="1"/>
          </p:cNvSpPr>
          <p:nvPr>
            <p:ph type="body" idx="1"/>
          </p:nvPr>
        </p:nvSpPr>
        <p:spPr>
          <a:xfrm>
            <a:off x="311700" y="1277084"/>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 mechanism for collection, processing, analysis and transmission of information required for organising and operating health services, and also for research and training.”</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Limitations of notification of diseases</a:t>
            </a:r>
            <a:endParaRPr/>
          </a:p>
        </p:txBody>
      </p:sp>
      <p:sp>
        <p:nvSpPr>
          <p:cNvPr id="169" name="Google Shape;169;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Covers only a small part of the total sickness in the community</a:t>
            </a:r>
            <a:endParaRPr/>
          </a:p>
          <a:p>
            <a:pPr marL="457200" lvl="0" indent="-342900" algn="l" rtl="0">
              <a:spcBef>
                <a:spcPts val="0"/>
              </a:spcBef>
              <a:spcAft>
                <a:spcPts val="0"/>
              </a:spcAft>
              <a:buSzPts val="1800"/>
              <a:buAutoNum type="arabicPeriod"/>
            </a:pPr>
            <a:r>
              <a:rPr lang="en"/>
              <a:t>Suffers from a good deal of underreporting</a:t>
            </a:r>
            <a:endParaRPr/>
          </a:p>
          <a:p>
            <a:pPr marL="457200" lvl="0" indent="-342900" algn="l" rtl="0">
              <a:spcBef>
                <a:spcPts val="0"/>
              </a:spcBef>
              <a:spcAft>
                <a:spcPts val="0"/>
              </a:spcAft>
              <a:buSzPts val="1800"/>
              <a:buAutoNum type="arabicPeriod"/>
            </a:pPr>
            <a:r>
              <a:rPr lang="en"/>
              <a:t>Atypical and subclinical cases escape notification due to non recognition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 spite of the above limitations notification provides valuable information about fluctuations indices frequency, it also provides early warning about new occurrences or outbreaks of disease. The concept has been also extended to many non communicable diseases and conditions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Information from Hospital records</a:t>
            </a:r>
            <a:endParaRPr/>
          </a:p>
        </p:txBody>
      </p:sp>
      <p:sp>
        <p:nvSpPr>
          <p:cNvPr id="181" name="Google Shape;181;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Geographic sources of patients</a:t>
            </a:r>
            <a:endParaRPr/>
          </a:p>
          <a:p>
            <a:pPr marL="457200" lvl="0" indent="-342900" algn="l" rtl="0">
              <a:spcBef>
                <a:spcPts val="0"/>
              </a:spcBef>
              <a:spcAft>
                <a:spcPts val="0"/>
              </a:spcAft>
              <a:buSzPts val="1800"/>
              <a:buAutoNum type="arabicPeriod"/>
            </a:pPr>
            <a:r>
              <a:rPr lang="en"/>
              <a:t>Age and sex distribution of different diseases and duration of hospital stay</a:t>
            </a:r>
            <a:endParaRPr/>
          </a:p>
          <a:p>
            <a:pPr marL="457200" lvl="0" indent="-342900" algn="l" rtl="0">
              <a:spcBef>
                <a:spcPts val="0"/>
              </a:spcBef>
              <a:spcAft>
                <a:spcPts val="0"/>
              </a:spcAft>
              <a:buSzPts val="1800"/>
              <a:buAutoNum type="arabicPeriod"/>
            </a:pPr>
            <a:r>
              <a:rPr lang="en"/>
              <a:t>Distribution of diagnosis</a:t>
            </a:r>
            <a:endParaRPr/>
          </a:p>
          <a:p>
            <a:pPr marL="457200" lvl="0" indent="-342900" algn="l" rtl="0">
              <a:spcBef>
                <a:spcPts val="0"/>
              </a:spcBef>
              <a:spcAft>
                <a:spcPts val="0"/>
              </a:spcAft>
              <a:buSzPts val="1800"/>
              <a:buAutoNum type="arabicPeriod"/>
            </a:pPr>
            <a:r>
              <a:rPr lang="en"/>
              <a:t>Association between different diseases</a:t>
            </a:r>
            <a:endParaRPr/>
          </a:p>
          <a:p>
            <a:pPr marL="457200" lvl="0" indent="-342900" algn="l" rtl="0">
              <a:spcBef>
                <a:spcPts val="0"/>
              </a:spcBef>
              <a:spcAft>
                <a:spcPts val="0"/>
              </a:spcAft>
              <a:buSzPts val="1800"/>
              <a:buAutoNum type="arabicPeriod"/>
            </a:pPr>
            <a:r>
              <a:rPr lang="en"/>
              <a:t>Period between disease and hospital admission</a:t>
            </a:r>
            <a:endParaRPr/>
          </a:p>
          <a:p>
            <a:pPr marL="457200" lvl="0" indent="-342900" algn="l" rtl="0">
              <a:spcBef>
                <a:spcPts val="0"/>
              </a:spcBef>
              <a:spcAft>
                <a:spcPts val="0"/>
              </a:spcAft>
              <a:buSzPts val="1800"/>
              <a:buAutoNum type="arabicPeriod"/>
            </a:pPr>
            <a:r>
              <a:rPr lang="en"/>
              <a:t>Distribution of patients according to different social and biological characteristics</a:t>
            </a:r>
            <a:endParaRPr/>
          </a:p>
          <a:p>
            <a:pPr marL="457200" lvl="0" indent="-342900" algn="l" rtl="0">
              <a:spcBef>
                <a:spcPts val="0"/>
              </a:spcBef>
              <a:spcAft>
                <a:spcPts val="0"/>
              </a:spcAft>
              <a:buSzPts val="1800"/>
              <a:buAutoNum type="arabicPeriod"/>
            </a:pPr>
            <a:r>
              <a:rPr lang="en"/>
              <a:t>Cost of hospital care</a:t>
            </a:r>
            <a:endParaRPr/>
          </a:p>
          <a:p>
            <a:pPr marL="0" lvl="0" indent="0" algn="l" rtl="0">
              <a:spcBef>
                <a:spcPts val="1600"/>
              </a:spcBef>
              <a:spcAft>
                <a:spcPts val="1600"/>
              </a:spcAft>
              <a:buNone/>
            </a:pPr>
            <a:r>
              <a:rPr lang="en"/>
              <a:t>Indices such as bed occupancy rates ,duration of stay, cost effectiveness of treatment policies are useful in monitoring the use of hospital facilities.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Disease registers</a:t>
            </a:r>
            <a:endParaRPr/>
          </a:p>
        </p:txBody>
      </p:sp>
      <p:sp>
        <p:nvSpPr>
          <p:cNvPr id="187" name="Google Shape;187;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Morbidity registers exist only for certain diseases and conditions such as stroke, myocardial infarction, cancer, blindness, congenital defects, and congenital rubella. tuberculosis and leprosy are also registered in many countries where there are common</a:t>
            </a:r>
            <a:endParaRPr/>
          </a:p>
          <a:p>
            <a:pPr marL="0" lvl="0" indent="0" algn="l" rtl="0">
              <a:spcBef>
                <a:spcPts val="1600"/>
              </a:spcBef>
              <a:spcAft>
                <a:spcPts val="0"/>
              </a:spcAft>
              <a:buNone/>
            </a:pPr>
            <a:endParaRPr/>
          </a:p>
          <a:p>
            <a:pPr marL="0" lvl="0" indent="0" algn="l" rtl="0">
              <a:spcBef>
                <a:spcPts val="1600"/>
              </a:spcBef>
              <a:spcAft>
                <a:spcPts val="1600"/>
              </a:spcAft>
              <a:buNone/>
            </a:pPr>
            <a:r>
              <a:rPr lang="en"/>
              <a:t>Morbidity registers are valuable source of information as to the duration of illness case fatality and survival. These registers allow follow-up of patients and provide a continuous account of the frequency of disease in the community</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Record linkage</a:t>
            </a:r>
            <a:endParaRPr/>
          </a:p>
        </p:txBody>
      </p:sp>
      <p:sp>
        <p:nvSpPr>
          <p:cNvPr id="193" name="Google Shape;193;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 is the assembly and maintenance for each individual in a population of a file of the more important records relating to his health</a:t>
            </a:r>
            <a:endParaRPr/>
          </a:p>
          <a:p>
            <a:pPr marL="0" lvl="0" indent="0" algn="l" rtl="0">
              <a:spcBef>
                <a:spcPts val="1600"/>
              </a:spcBef>
              <a:spcAft>
                <a:spcPts val="0"/>
              </a:spcAft>
              <a:buNone/>
            </a:pPr>
            <a:r>
              <a:rPr lang="en"/>
              <a:t>Events commonly recorded our birth, marriage, death, hospital admission and discharge other useful data might also be included such as sickness absence from work, prophylactic procedures, use of social services etc.</a:t>
            </a:r>
            <a:endParaRPr/>
          </a:p>
          <a:p>
            <a:pPr marL="0" lvl="0" indent="0" algn="l" rtl="0">
              <a:spcBef>
                <a:spcPts val="1600"/>
              </a:spcBef>
              <a:spcAft>
                <a:spcPts val="1600"/>
              </a:spcAft>
              <a:buNone/>
            </a:pPr>
            <a:r>
              <a:rPr lang="en"/>
              <a:t>Suitable method of studying associations between diseases, these associations may have etiological significance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Epidemiological surveillance</a:t>
            </a:r>
            <a:endParaRPr/>
          </a:p>
        </p:txBody>
      </p:sp>
      <p:sp>
        <p:nvSpPr>
          <p:cNvPr id="199" name="Google Shape;199;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 many countries where particular diseases are endemic special control or eradication programmes have been instituted</a:t>
            </a:r>
            <a:endParaRPr/>
          </a:p>
          <a:p>
            <a:pPr marL="457200" lvl="0" indent="-342900" algn="l" rtl="0">
              <a:spcBef>
                <a:spcPts val="0"/>
              </a:spcBef>
              <a:spcAft>
                <a:spcPts val="0"/>
              </a:spcAft>
              <a:buSzPts val="1800"/>
              <a:buChar char="●"/>
            </a:pPr>
            <a:r>
              <a:rPr lang="en"/>
              <a:t>as a part of these programs, surveillance systems are often set up to report on the occurrence of new cases and on efforts to control the diseases</a:t>
            </a:r>
            <a:endParaRPr/>
          </a:p>
          <a:p>
            <a:pPr marL="457200" lvl="0" indent="-342900" algn="l" rtl="0">
              <a:spcBef>
                <a:spcPts val="0"/>
              </a:spcBef>
              <a:spcAft>
                <a:spcPts val="0"/>
              </a:spcAft>
              <a:buSzPts val="1800"/>
              <a:buChar char="●"/>
            </a:pPr>
            <a:r>
              <a:rPr lang="en"/>
              <a:t>these programs have ended considerable morbidity and mortality data for the specific diseases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Other health service records</a:t>
            </a:r>
            <a:endParaRPr/>
          </a:p>
        </p:txBody>
      </p:sp>
      <p:sp>
        <p:nvSpPr>
          <p:cNvPr id="205" name="Google Shape;205;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 lot of information is also found in the records of hospital outpatient departments, primary health centres and sub centres, polyclinics, private practitioners, mother and child health centres, school health records, diabetic and hypertensive clinics.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Environmental health data</a:t>
            </a:r>
            <a:endParaRPr/>
          </a:p>
        </p:txBody>
      </p:sp>
      <p:sp>
        <p:nvSpPr>
          <p:cNvPr id="211" name="Google Shape;211;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Health statistics are now sought to provide data on various aspects of air, water and noise pollution,harmful food additives, industrial toxicants, inadequate waste disposal and other aspects of the combination of population explosion with increased production and consumption of material goods</a:t>
            </a:r>
            <a:endParaRPr/>
          </a:p>
          <a:p>
            <a:pPr marL="0" lvl="0" indent="0" algn="l" rtl="0">
              <a:spcBef>
                <a:spcPts val="1600"/>
              </a:spcBef>
              <a:spcAft>
                <a:spcPts val="1600"/>
              </a:spcAft>
              <a:buNone/>
            </a:pPr>
            <a:r>
              <a:rPr lang="en"/>
              <a:t>can be useful in the identification and quantification of factors causative of disease</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Health manpower statistics</a:t>
            </a:r>
            <a:endParaRPr/>
          </a:p>
        </p:txBody>
      </p:sp>
      <p:sp>
        <p:nvSpPr>
          <p:cNvPr id="217" name="Google Shape;217;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Relates to the number of physicians, dentist, pharmacist, veterinarians, hospital nurses, medical technicians etc.</a:t>
            </a:r>
            <a:endParaRPr/>
          </a:p>
          <a:p>
            <a:pPr marL="0" lvl="0" indent="0" algn="l" rtl="0">
              <a:spcBef>
                <a:spcPts val="1600"/>
              </a:spcBef>
              <a:spcAft>
                <a:spcPts val="1600"/>
              </a:spcAft>
              <a:buNone/>
            </a:pPr>
            <a:r>
              <a:rPr lang="en"/>
              <a:t>their records are maintained by the state medical or dental or nursing councils and the directorate of medical education.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Population surveys</a:t>
            </a:r>
            <a:endParaRPr/>
          </a:p>
        </p:txBody>
      </p:sp>
      <p:sp>
        <p:nvSpPr>
          <p:cNvPr id="223" name="Google Shape;223;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term health surveys is used for surveys relating to any aspect of health morbidity and mortality nutritional status. </a:t>
            </a:r>
            <a:endParaRPr/>
          </a:p>
          <a:p>
            <a:pPr marL="0" lvl="0" indent="0" algn="l" rtl="0">
              <a:spcBef>
                <a:spcPts val="1600"/>
              </a:spcBef>
              <a:spcAft>
                <a:spcPts val="1600"/>
              </a:spcAft>
              <a:buNone/>
            </a:pPr>
            <a:r>
              <a:rPr lang="en"/>
              <a:t>if the main variable to be studied is disease suffered by the people the survey is referred to as morbidity survey.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Health information</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Integral thought of the National health system</a:t>
            </a:r>
            <a:endParaRPr/>
          </a:p>
          <a:p>
            <a:pPr marL="457200" lvl="0" indent="-342900" algn="l" rtl="0">
              <a:spcBef>
                <a:spcPts val="0"/>
              </a:spcBef>
              <a:spcAft>
                <a:spcPts val="0"/>
              </a:spcAft>
              <a:buSzPts val="1800"/>
              <a:buChar char="●"/>
            </a:pPr>
            <a:r>
              <a:rPr lang="en"/>
              <a:t>Tool of management and the key input for the progress of any society.</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Survey methods</a:t>
            </a:r>
            <a:endParaRPr/>
          </a:p>
        </p:txBody>
      </p:sp>
      <p:sp>
        <p:nvSpPr>
          <p:cNvPr id="229" name="Google Shape;229;p4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Health interview survey</a:t>
            </a:r>
            <a:endParaRPr/>
          </a:p>
          <a:p>
            <a:pPr marL="457200" lvl="0" indent="-342900" algn="l" rtl="0">
              <a:spcBef>
                <a:spcPts val="0"/>
              </a:spcBef>
              <a:spcAft>
                <a:spcPts val="0"/>
              </a:spcAft>
              <a:buSzPts val="1800"/>
              <a:buChar char="●"/>
            </a:pPr>
            <a:r>
              <a:rPr lang="en"/>
              <a:t>Health examination survey</a:t>
            </a:r>
            <a:endParaRPr/>
          </a:p>
          <a:p>
            <a:pPr marL="457200" lvl="0" indent="-342900" algn="l" rtl="0">
              <a:spcBef>
                <a:spcPts val="0"/>
              </a:spcBef>
              <a:spcAft>
                <a:spcPts val="0"/>
              </a:spcAft>
              <a:buSzPts val="1800"/>
              <a:buChar char="●"/>
            </a:pPr>
            <a:r>
              <a:rPr lang="en"/>
              <a:t>Health records survey</a:t>
            </a:r>
            <a:endParaRPr/>
          </a:p>
          <a:p>
            <a:pPr marL="457200" lvl="0" indent="-342900" algn="l" rtl="0">
              <a:spcBef>
                <a:spcPts val="0"/>
              </a:spcBef>
              <a:spcAft>
                <a:spcPts val="0"/>
              </a:spcAft>
              <a:buSzPts val="1800"/>
              <a:buChar char="●"/>
            </a:pPr>
            <a:r>
              <a:rPr lang="en"/>
              <a:t>Mailed questionnaire survey</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5" name="Google Shape;235;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Health examination surveys provide more valid information than health interview surveys but the main disadvantage of health examination surveys is that it is expensive.</a:t>
            </a:r>
            <a:endParaRPr/>
          </a:p>
          <a:p>
            <a:pPr marL="457200" lvl="0" indent="-342900" algn="l" rtl="0">
              <a:spcBef>
                <a:spcPts val="0"/>
              </a:spcBef>
              <a:spcAft>
                <a:spcPts val="0"/>
              </a:spcAft>
              <a:buSzPts val="1800"/>
              <a:buChar char="●"/>
            </a:pPr>
            <a:r>
              <a:rPr lang="en"/>
              <a:t>the health interview survey is an invaluable method of measuring subjective phenomena such as perceived morbidity, disability and impairment, economic loss due to illness, expenditure incurred on medical care ,opinions ,believes and attitudes and some behavioral characteristics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Health records survey</a:t>
            </a:r>
            <a:endParaRPr/>
          </a:p>
        </p:txBody>
      </p:sp>
      <p:sp>
        <p:nvSpPr>
          <p:cNvPr id="241" name="Google Shape;241;p44"/>
          <p:cNvSpPr txBox="1">
            <a:spLocks noGrp="1"/>
          </p:cNvSpPr>
          <p:nvPr>
            <p:ph type="body" idx="1"/>
          </p:nvPr>
        </p:nvSpPr>
        <p:spPr>
          <a:xfrm>
            <a:off x="311700" y="10177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Collection of data from health service records. Cheapest method of collecting data.</a:t>
            </a:r>
            <a:endParaRPr/>
          </a:p>
          <a:p>
            <a:pPr marL="0" lvl="0" indent="0" algn="l" rtl="0">
              <a:spcBef>
                <a:spcPts val="1600"/>
              </a:spcBef>
              <a:spcAft>
                <a:spcPts val="0"/>
              </a:spcAft>
              <a:buNone/>
            </a:pPr>
            <a:r>
              <a:rPr lang="en"/>
              <a:t>Disadvantages of health records survey</a:t>
            </a:r>
            <a:endParaRPr/>
          </a:p>
          <a:p>
            <a:pPr marL="457200" lvl="0" indent="-342900" algn="l" rtl="0">
              <a:spcBef>
                <a:spcPts val="1600"/>
              </a:spcBef>
              <a:spcAft>
                <a:spcPts val="0"/>
              </a:spcAft>
              <a:buSzPts val="1800"/>
              <a:buAutoNum type="arabicPeriod"/>
            </a:pPr>
            <a:r>
              <a:rPr lang="en"/>
              <a:t>Not population-based</a:t>
            </a:r>
            <a:endParaRPr/>
          </a:p>
          <a:p>
            <a:pPr marL="457200" lvl="0" indent="-342900" algn="l" rtl="0">
              <a:spcBef>
                <a:spcPts val="0"/>
              </a:spcBef>
              <a:spcAft>
                <a:spcPts val="0"/>
              </a:spcAft>
              <a:buSzPts val="1800"/>
              <a:buAutoNum type="arabicPeriod"/>
            </a:pPr>
            <a:r>
              <a:rPr lang="en"/>
              <a:t>Reliability open to question</a:t>
            </a:r>
            <a:endParaRPr/>
          </a:p>
          <a:p>
            <a:pPr marL="457200" lvl="0" indent="-342900" algn="l" rtl="0">
              <a:spcBef>
                <a:spcPts val="0"/>
              </a:spcBef>
              <a:spcAft>
                <a:spcPts val="0"/>
              </a:spcAft>
              <a:buSzPts val="1800"/>
              <a:buAutoNum type="arabicPeriod"/>
            </a:pPr>
            <a:r>
              <a:rPr lang="en"/>
              <a:t>Lack of uniform procedures and standardization in the recording of data.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Primary objective of health information</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Provide reliable, relevant, uptodate, adequate, timely and reasonably complete information for health managers at all levels.</a:t>
            </a:r>
            <a:endParaRPr/>
          </a:p>
          <a:p>
            <a:pPr marL="457200" lvl="0" indent="-342900" algn="l" rtl="0">
              <a:spcBef>
                <a:spcPts val="0"/>
              </a:spcBef>
              <a:spcAft>
                <a:spcPts val="0"/>
              </a:spcAft>
              <a:buSzPts val="1800"/>
              <a:buChar char="●"/>
            </a:pPr>
            <a:r>
              <a:rPr lang="en"/>
              <a:t>sharing of technical and scientific information by all health personnel participating in the health services of a country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2156700"/>
            <a:ext cx="8279400" cy="119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Data vs information vs intelligence</a:t>
            </a:r>
            <a:endParaRPr/>
          </a:p>
        </p:txBody>
      </p:sp>
      <p:sp>
        <p:nvSpPr>
          <p:cNvPr id="79" name="Google Shape;79;p17"/>
          <p:cNvSpPr txBox="1">
            <a:spLocks noGrp="1"/>
          </p:cNvSpPr>
          <p:nvPr>
            <p:ph type="body" idx="1"/>
          </p:nvPr>
        </p:nvSpPr>
        <p:spPr>
          <a:xfrm>
            <a:off x="311700" y="2156700"/>
            <a:ext cx="8520600" cy="830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Data</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Discrete observations of attributes or events that carry little meaning when considered alone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Information</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Data that is transformed by reducing, summarising, adjusting them for variations such as age, sex, composition of population so that comparisons over time and place are possible.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Intelligence</a:t>
            </a:r>
            <a:endParaRPr/>
          </a:p>
        </p:txBody>
      </p:sp>
      <p:sp>
        <p:nvSpPr>
          <p:cNvPr id="97" name="Google Shape;97;p20"/>
          <p:cNvSpPr txBox="1">
            <a:spLocks noGrp="1"/>
          </p:cNvSpPr>
          <p:nvPr>
            <p:ph type="body" idx="1"/>
          </p:nvPr>
        </p:nvSpPr>
        <p:spPr>
          <a:xfrm>
            <a:off x="311700" y="10177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transformation of information through integration and processing with experience and perceptions based on social and political values that produces intelligence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Requirements of health information systems</a:t>
            </a: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Should be population-based</a:t>
            </a:r>
            <a:endParaRPr/>
          </a:p>
          <a:p>
            <a:pPr marL="457200" lvl="0" indent="-342900" algn="l" rtl="0">
              <a:spcBef>
                <a:spcPts val="0"/>
              </a:spcBef>
              <a:spcAft>
                <a:spcPts val="0"/>
              </a:spcAft>
              <a:buSzPts val="1800"/>
              <a:buChar char="●"/>
            </a:pPr>
            <a:r>
              <a:rPr lang="en"/>
              <a:t>Should avoid the unnecessary agglomeration of data</a:t>
            </a:r>
            <a:endParaRPr/>
          </a:p>
          <a:p>
            <a:pPr marL="457200" lvl="0" indent="-342900" algn="l" rtl="0">
              <a:spcBef>
                <a:spcPts val="0"/>
              </a:spcBef>
              <a:spcAft>
                <a:spcPts val="0"/>
              </a:spcAft>
              <a:buSzPts val="1800"/>
              <a:buChar char="●"/>
            </a:pPr>
            <a:r>
              <a:rPr lang="en"/>
              <a:t>Should be problem oriented</a:t>
            </a:r>
            <a:endParaRPr/>
          </a:p>
          <a:p>
            <a:pPr marL="457200" lvl="0" indent="-342900" algn="l" rtl="0">
              <a:spcBef>
                <a:spcPts val="0"/>
              </a:spcBef>
              <a:spcAft>
                <a:spcPts val="0"/>
              </a:spcAft>
              <a:buSzPts val="1800"/>
              <a:buChar char="●"/>
            </a:pPr>
            <a:r>
              <a:rPr lang="en"/>
              <a:t>Should employee functional and operational terms</a:t>
            </a:r>
            <a:endParaRPr/>
          </a:p>
          <a:p>
            <a:pPr marL="457200" lvl="0" indent="-342900" algn="l" rtl="0">
              <a:spcBef>
                <a:spcPts val="0"/>
              </a:spcBef>
              <a:spcAft>
                <a:spcPts val="0"/>
              </a:spcAft>
              <a:buSzPts val="1800"/>
              <a:buChar char="●"/>
            </a:pPr>
            <a:r>
              <a:rPr lang="en"/>
              <a:t>Should express information briefly and imaginatively</a:t>
            </a:r>
            <a:endParaRPr/>
          </a:p>
          <a:p>
            <a:pPr marL="457200" lvl="0" indent="-342900" algn="l" rtl="0">
              <a:spcBef>
                <a:spcPts val="0"/>
              </a:spcBef>
              <a:spcAft>
                <a:spcPts val="0"/>
              </a:spcAft>
              <a:buSzPts val="1800"/>
              <a:buChar char="●"/>
            </a:pPr>
            <a:r>
              <a:rPr lang="en"/>
              <a:t>Should make provision for the feedback of data</a:t>
            </a:r>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1380</Words>
  <PresentationFormat>On-screen Show (16:9)</PresentationFormat>
  <Paragraphs>125</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Simple Dark</vt:lpstr>
      <vt:lpstr>Health information and basic medical statistics</vt:lpstr>
      <vt:lpstr>Health information </vt:lpstr>
      <vt:lpstr>Health information</vt:lpstr>
      <vt:lpstr>Primary objective of health information</vt:lpstr>
      <vt:lpstr>Data vs information vs intelligence</vt:lpstr>
      <vt:lpstr>Data</vt:lpstr>
      <vt:lpstr>Information</vt:lpstr>
      <vt:lpstr>Intelligence</vt:lpstr>
      <vt:lpstr>Requirements of health information systems</vt:lpstr>
      <vt:lpstr>Components of a health information system</vt:lpstr>
      <vt:lpstr>Uses of health information</vt:lpstr>
      <vt:lpstr>Sources of health information</vt:lpstr>
      <vt:lpstr>Slide 13</vt:lpstr>
      <vt:lpstr>Census</vt:lpstr>
      <vt:lpstr>Census</vt:lpstr>
      <vt:lpstr>Registration of vital events</vt:lpstr>
      <vt:lpstr>The central births and deaths registration act 1969</vt:lpstr>
      <vt:lpstr>Sample registration system</vt:lpstr>
      <vt:lpstr>Notification of diseases</vt:lpstr>
      <vt:lpstr>Limitations of notification of diseases</vt:lpstr>
      <vt:lpstr>Slide 21</vt:lpstr>
      <vt:lpstr>Information from Hospital records</vt:lpstr>
      <vt:lpstr>Disease registers</vt:lpstr>
      <vt:lpstr>Record linkage</vt:lpstr>
      <vt:lpstr>Epidemiological surveillance</vt:lpstr>
      <vt:lpstr>Other health service records</vt:lpstr>
      <vt:lpstr>Environmental health data</vt:lpstr>
      <vt:lpstr>Health manpower statistics</vt:lpstr>
      <vt:lpstr>Population surveys</vt:lpstr>
      <vt:lpstr>Survey methods</vt:lpstr>
      <vt:lpstr>Slide 31</vt:lpstr>
      <vt:lpstr>Health records survey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information and basic medical statistics</dc:title>
  <dc:creator>Dept. Of CM</dc:creator>
  <cp:lastModifiedBy>Dept. Of CM</cp:lastModifiedBy>
  <cp:revision>1</cp:revision>
  <dcterms:modified xsi:type="dcterms:W3CDTF">2020-11-19T06:38:51Z</dcterms:modified>
</cp:coreProperties>
</file>